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2" r:id="rId4"/>
    <p:sldId id="269" r:id="rId5"/>
    <p:sldId id="279" r:id="rId6"/>
    <p:sldId id="277" r:id="rId7"/>
    <p:sldId id="271" r:id="rId8"/>
    <p:sldId id="275" r:id="rId9"/>
    <p:sldId id="274" r:id="rId10"/>
    <p:sldId id="27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scow Sans Regular" panose="020B0503030702020504" pitchFamily="34" charset="-52"/>
      <p:regular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ур Минеев" initials="АМ" lastIdx="1" clrIdx="0">
    <p:extLst>
      <p:ext uri="{19B8F6BF-5375-455C-9EA6-DF929625EA0E}">
        <p15:presenceInfo xmlns:p15="http://schemas.microsoft.com/office/powerpoint/2012/main" userId="fd845eac5fbb8f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014CA8"/>
    <a:srgbClr val="01479F"/>
    <a:srgbClr val="0064E2"/>
    <a:srgbClr val="014EB0"/>
    <a:srgbClr val="99CCFF"/>
    <a:srgbClr val="0250B7"/>
    <a:srgbClr val="0152B5"/>
    <a:srgbClr val="33CC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69845AA-F3CF-C467-59E6-B34C8E8221CB}"/>
              </a:ext>
            </a:extLst>
          </p:cNvPr>
          <p:cNvSpPr/>
          <p:nvPr/>
        </p:nvSpPr>
        <p:spPr>
          <a:xfrm flipV="1">
            <a:off x="3466627" y="1400119"/>
            <a:ext cx="4559774" cy="1136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275" y="1176355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>
                <a:latin typeface="Moscow Sans Regular" panose="020B0503030702020504" pitchFamily="34" charset="-52"/>
              </a:rPr>
              <a:t>Тренажёр ПДД</a:t>
            </a:r>
            <a:endParaRPr lang="ru-RU" dirty="0">
              <a:latin typeface="Moscow Sans Regular" panose="020B05030307020205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746CC0-3C29-D9D8-F5FD-0D44A29D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541" y="2299815"/>
            <a:ext cx="3862918" cy="3158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7C078-57B2-C70C-3C80-A6547C93ACCA}"/>
              </a:ext>
            </a:extLst>
          </p:cNvPr>
          <p:cNvSpPr txBox="1"/>
          <p:nvPr/>
        </p:nvSpPr>
        <p:spPr>
          <a:xfrm>
            <a:off x="8277654" y="4835227"/>
            <a:ext cx="3533345" cy="16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Город: Казань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Площадка: МЦК-КТИТС</a:t>
            </a:r>
            <a:endParaRPr lang="en-US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Автор</a:t>
            </a:r>
            <a:r>
              <a:rPr lang="en-US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Минеев Артур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Руководитель</a:t>
            </a:r>
            <a:r>
              <a:rPr lang="en-US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Сазонов А.В.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A6650-C131-5A82-6261-C90A368D7315}"/>
              </a:ext>
            </a:extLst>
          </p:cNvPr>
          <p:cNvSpPr txBox="1"/>
          <p:nvPr/>
        </p:nvSpPr>
        <p:spPr>
          <a:xfrm>
            <a:off x="788322" y="1947333"/>
            <a:ext cx="5479473" cy="279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Каждый год в России около </a:t>
            </a:r>
            <a:r>
              <a:rPr lang="ru-RU" sz="2000" b="1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3 миллионов </a:t>
            </a:r>
            <a:r>
              <a:rPr lang="ru-RU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человек сдают экзамен для получения водительского удостоверения. </a:t>
            </a:r>
          </a:p>
          <a:p>
            <a:pPr>
              <a:lnSpc>
                <a:spcPct val="150000"/>
              </a:lnSpc>
            </a:pPr>
            <a:endParaRPr lang="ru-RU" sz="20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Примерно </a:t>
            </a:r>
            <a:r>
              <a:rPr lang="ru-RU" sz="2000" b="1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35%</a:t>
            </a:r>
            <a:r>
              <a:rPr lang="ru-RU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 удаётся сдать его с первого раза.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DFA62-7B24-4EA5-B1AB-F8225853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779" y="1947333"/>
            <a:ext cx="4784899" cy="318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9833D0-5A68-74DC-F5A0-2A6E49A40BB8}"/>
              </a:ext>
            </a:extLst>
          </p:cNvPr>
          <p:cNvSpPr/>
          <p:nvPr/>
        </p:nvSpPr>
        <p:spPr>
          <a:xfrm flipV="1">
            <a:off x="9804128" y="331370"/>
            <a:ext cx="2223248" cy="1082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6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29CC8B-755F-A96E-2E70-F4EFEB4E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545C79-9F14-8B5B-07AC-4AE721880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6" y="331370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Moscow Sans Regular" panose="020B0503030702020504" pitchFamily="34" charset="-52"/>
              </a:rPr>
              <a:t>Целевая аудитория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D8A7F-5894-4C65-D8EB-791779870C97}"/>
              </a:ext>
            </a:extLst>
          </p:cNvPr>
          <p:cNvSpPr txBox="1"/>
          <p:nvPr/>
        </p:nvSpPr>
        <p:spPr>
          <a:xfrm>
            <a:off x="821267" y="2033210"/>
            <a:ext cx="5274733" cy="2226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Будущие водители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Водители, уже имеющие водительское удостоверение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B60049-E1EB-F57E-E2A0-876807AB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299" y="1413933"/>
            <a:ext cx="5143501" cy="385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02152E7-5752-B553-69B6-7CB673D1247D}"/>
              </a:ext>
            </a:extLst>
          </p:cNvPr>
          <p:cNvSpPr/>
          <p:nvPr/>
        </p:nvSpPr>
        <p:spPr>
          <a:xfrm flipV="1">
            <a:off x="9804128" y="331370"/>
            <a:ext cx="2223248" cy="1082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11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0AA137-A0AD-DED9-F3B2-6DE446BE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09A1DE-B4F4-F16C-DC10-D851516A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267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Moscow Sans Regular" panose="020B0503030702020504" pitchFamily="34" charset="-52"/>
              </a:rPr>
              <a:t>Отличия от конкурентов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375CF-5E25-A26F-A371-93CD4CC9A0D1}"/>
              </a:ext>
            </a:extLst>
          </p:cNvPr>
          <p:cNvSpPr txBox="1"/>
          <p:nvPr/>
        </p:nvSpPr>
        <p:spPr>
          <a:xfrm>
            <a:off x="1073610" y="1690062"/>
            <a:ext cx="47229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Современный</a:t>
            </a:r>
            <a:r>
              <a:rPr lang="ru-RU" sz="2200" b="1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 </a:t>
            </a:r>
            <a:r>
              <a:rPr lang="ru-RU" sz="22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Понятный </a:t>
            </a:r>
            <a:r>
              <a:rPr lang="ru-RU" sz="22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Большое количество интересных </a:t>
            </a:r>
            <a:r>
              <a:rPr lang="ru-RU" sz="2200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Есть </a:t>
            </a:r>
            <a:r>
              <a:rPr lang="ru-RU" sz="2200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статистика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2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Работает </a:t>
            </a:r>
            <a:r>
              <a:rPr lang="ru-RU" sz="2200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без интернета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6175309" y="1016085"/>
            <a:ext cx="5178491" cy="5705390"/>
            <a:chOff x="6499047" y="1056056"/>
            <a:chExt cx="5178491" cy="570539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BBD69DF-32F8-ADFD-0A70-0EB95AADC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996" y="1375718"/>
              <a:ext cx="2745296" cy="5027753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1BA1492-376E-F6A5-2243-960EFD53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9047" y="1056056"/>
              <a:ext cx="5178491" cy="5705390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ACC8089-AFAD-4F79-ED1C-A811296EE4A0}"/>
              </a:ext>
            </a:extLst>
          </p:cNvPr>
          <p:cNvSpPr/>
          <p:nvPr/>
        </p:nvSpPr>
        <p:spPr>
          <a:xfrm>
            <a:off x="10168467" y="387334"/>
            <a:ext cx="1693945" cy="541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29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7E17DD-F8F5-9352-661D-A120284607EB}"/>
              </a:ext>
            </a:extLst>
          </p:cNvPr>
          <p:cNvSpPr/>
          <p:nvPr/>
        </p:nvSpPr>
        <p:spPr>
          <a:xfrm>
            <a:off x="4097867" y="1557867"/>
            <a:ext cx="3556000" cy="103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7854F684-E905-5F32-F5CC-296D9B3D0B4C}"/>
              </a:ext>
            </a:extLst>
          </p:cNvPr>
          <p:cNvSpPr txBox="1">
            <a:spLocks/>
          </p:cNvSpPr>
          <p:nvPr/>
        </p:nvSpPr>
        <p:spPr>
          <a:xfrm>
            <a:off x="914400" y="176576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latin typeface="Moscow Sans Regular" panose="020B0503030702020504" pitchFamily="34" charset="-52"/>
              </a:rPr>
              <a:t>Техническая реализация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541B203-3973-4104-7563-BF825468B8D8}"/>
              </a:ext>
            </a:extLst>
          </p:cNvPr>
          <p:cNvSpPr/>
          <p:nvPr/>
        </p:nvSpPr>
        <p:spPr>
          <a:xfrm>
            <a:off x="1210733" y="4284133"/>
            <a:ext cx="3285067" cy="1540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AB5FF38-05A4-A1DC-164C-7F389836E1D0}"/>
              </a:ext>
            </a:extLst>
          </p:cNvPr>
          <p:cNvSpPr/>
          <p:nvPr/>
        </p:nvSpPr>
        <p:spPr>
          <a:xfrm>
            <a:off x="7340600" y="2645318"/>
            <a:ext cx="3285067" cy="1486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CAF4DABC-9620-35FF-2EF9-FC7D5D13C516}"/>
              </a:ext>
            </a:extLst>
          </p:cNvPr>
          <p:cNvCxnSpPr>
            <a:cxnSpLocks/>
            <a:stCxn id="10" idx="3"/>
            <a:endCxn id="31" idx="2"/>
          </p:cNvCxnSpPr>
          <p:nvPr/>
        </p:nvCxnSpPr>
        <p:spPr>
          <a:xfrm flipV="1">
            <a:off x="4495800" y="4131734"/>
            <a:ext cx="4487334" cy="922866"/>
          </a:xfrm>
          <a:prstGeom prst="bentConnector2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23C783E-53A0-2C39-8F16-6CE0A798040E}"/>
              </a:ext>
            </a:extLst>
          </p:cNvPr>
          <p:cNvSpPr/>
          <p:nvPr/>
        </p:nvSpPr>
        <p:spPr>
          <a:xfrm>
            <a:off x="1210733" y="1032933"/>
            <a:ext cx="3285067" cy="18880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Результаты в режимах, билетах…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Работа над ошибками, избранное, умная тренировка</a:t>
            </a:r>
          </a:p>
        </p:txBody>
      </p: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EEE29793-2615-4F39-D77F-B6E6C1F918AD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V="1">
            <a:off x="6340178" y="2362"/>
            <a:ext cx="798578" cy="4487334"/>
          </a:xfrm>
          <a:prstGeom prst="bentConnector2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6E6F3FC-9958-FCAF-7345-A26D9B9B9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96" y="3036790"/>
            <a:ext cx="2161071" cy="10715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43B25AC-2923-23FC-C961-46B2B8CF300E}"/>
              </a:ext>
            </a:extLst>
          </p:cNvPr>
          <p:cNvSpPr txBox="1"/>
          <p:nvPr/>
        </p:nvSpPr>
        <p:spPr>
          <a:xfrm>
            <a:off x="7645401" y="2645318"/>
            <a:ext cx="287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Клиентская часть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13C9D2-A629-69EE-6D9F-6D1A7B2F79A4}"/>
              </a:ext>
            </a:extLst>
          </p:cNvPr>
          <p:cNvSpPr txBox="1"/>
          <p:nvPr/>
        </p:nvSpPr>
        <p:spPr>
          <a:xfrm>
            <a:off x="7442201" y="3105834"/>
            <a:ext cx="2878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Moscow Sans Regular" panose="020B0503030702020504" pitchFamily="34" charset="-52"/>
              </a:rPr>
              <a:t>Тренировки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Moscow Sans Regular" panose="020B0503030702020504" pitchFamily="34" charset="-52"/>
              </a:rPr>
              <a:t>Справочник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Moscow Sans Regular" panose="020B0503030702020504" pitchFamily="34" charset="-52"/>
              </a:rPr>
              <a:t>Статистика</a:t>
            </a:r>
          </a:p>
        </p:txBody>
      </p:sp>
      <p:cxnSp>
        <p:nvCxnSpPr>
          <p:cNvPr id="46" name="Соединитель: уступ 45">
            <a:extLst>
              <a:ext uri="{FF2B5EF4-FFF2-40B4-BE49-F238E27FC236}">
                <a16:creationId xmlns:a16="http://schemas.microsoft.com/office/drawing/2014/main" id="{B264815D-FE79-8896-845B-C909C6EAC67B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495800" y="1737681"/>
            <a:ext cx="4588934" cy="907637"/>
          </a:xfrm>
          <a:prstGeom prst="bentConnector2">
            <a:avLst/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BEBB2BC-FF08-8A02-3EF9-9DB87539B84B}"/>
              </a:ext>
            </a:extLst>
          </p:cNvPr>
          <p:cNvSpPr txBox="1"/>
          <p:nvPr/>
        </p:nvSpPr>
        <p:spPr>
          <a:xfrm>
            <a:off x="1430866" y="4700657"/>
            <a:ext cx="2844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База данных </a:t>
            </a:r>
            <a:r>
              <a:rPr lang="ru-RU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с вопросами, ответами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AB893E67-CCBA-907F-54B0-984FCA9F65DE}"/>
              </a:ext>
            </a:extLst>
          </p:cNvPr>
          <p:cNvSpPr/>
          <p:nvPr/>
        </p:nvSpPr>
        <p:spPr>
          <a:xfrm>
            <a:off x="5450220" y="5825067"/>
            <a:ext cx="2245982" cy="651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/>
                </a:solidFill>
                <a:latin typeface="Moscow Sans Regular" panose="020B0503030702020504" pitchFamily="34" charset="-52"/>
              </a:rPr>
              <a:t>Resources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tx2"/>
                </a:solidFill>
                <a:latin typeface="Moscow Sans Regular" panose="020B0503030702020504" pitchFamily="34" charset="-52"/>
              </a:rPr>
              <a:t>Изображения</a:t>
            </a:r>
          </a:p>
        </p:txBody>
      </p:sp>
      <p:cxnSp>
        <p:nvCxnSpPr>
          <p:cNvPr id="67" name="Соединитель: уступ 66">
            <a:extLst>
              <a:ext uri="{FF2B5EF4-FFF2-40B4-BE49-F238E27FC236}">
                <a16:creationId xmlns:a16="http://schemas.microsoft.com/office/drawing/2014/main" id="{942B2A34-9633-FA41-2AB5-F17502F369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33106" y="3762053"/>
            <a:ext cx="1693333" cy="2409923"/>
          </a:xfrm>
          <a:prstGeom prst="bentConnector3">
            <a:avLst>
              <a:gd name="adj1" fmla="val 35500"/>
            </a:avLst>
          </a:prstGeom>
          <a:ln w="381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62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533BB8-6D43-D139-2505-74694F95B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2"/>
          <a:stretch/>
        </p:blipFill>
        <p:spPr>
          <a:xfrm>
            <a:off x="5236829" y="2069190"/>
            <a:ext cx="1942413" cy="330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0ABBB4-C14E-4FB6-99DC-5EE03A302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AE5A0-E7F6-3311-F1F1-E0012B93EEE3}"/>
              </a:ext>
            </a:extLst>
          </p:cNvPr>
          <p:cNvSpPr txBox="1"/>
          <p:nvPr/>
        </p:nvSpPr>
        <p:spPr>
          <a:xfrm>
            <a:off x="1067257" y="676116"/>
            <a:ext cx="910550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Material Design:</a:t>
            </a:r>
          </a:p>
          <a:p>
            <a:pPr lvl="1"/>
            <a:endParaRPr lang="en-US" sz="20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RecyclerView</a:t>
            </a:r>
          </a:p>
          <a:p>
            <a:pPr lvl="1"/>
            <a:endParaRPr lang="en-US" sz="20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CardView</a:t>
            </a:r>
          </a:p>
          <a:p>
            <a:pPr lvl="1"/>
            <a:endParaRPr lang="en-US" sz="20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Material Color Picker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MPAndroidChart</a:t>
            </a:r>
          </a:p>
          <a:p>
            <a:endParaRPr lang="en-US" sz="2000" b="1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Navigation API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11EB7-CE0A-4ED9-7E78-C7FFCFF4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50" y="1697565"/>
            <a:ext cx="2786184" cy="233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FB3866-4C70-FC59-E50E-0E6624A5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80" y="4294604"/>
            <a:ext cx="2594932" cy="223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46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89D063-6579-CCFE-B095-FF317158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AE8FD9-31DA-0DFF-D299-657D8EA0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>
                <a:latin typeface="Moscow Sans Regular" panose="020B0503030702020504" pitchFamily="34" charset="-52"/>
              </a:rPr>
              <a:t>Дальнейшее развитие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4E09AE0-CA22-1BC2-1A73-2638B913C1BA}"/>
              </a:ext>
            </a:extLst>
          </p:cNvPr>
          <p:cNvSpPr/>
          <p:nvPr/>
        </p:nvSpPr>
        <p:spPr>
          <a:xfrm>
            <a:off x="8524302" y="476809"/>
            <a:ext cx="3328759" cy="541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7204EF6-DCA9-F067-E345-48FCBB0019AC}"/>
              </a:ext>
            </a:extLst>
          </p:cNvPr>
          <p:cNvGrpSpPr/>
          <p:nvPr/>
        </p:nvGrpSpPr>
        <p:grpSpPr>
          <a:xfrm>
            <a:off x="1830032" y="1055802"/>
            <a:ext cx="5593603" cy="2650274"/>
            <a:chOff x="1066850" y="1121239"/>
            <a:chExt cx="5593603" cy="2650274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C7C8B4ED-86D3-F757-2483-2D31B02B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120453" y="1121239"/>
              <a:ext cx="2540000" cy="2650274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89F47E43-895A-E665-6124-4741F0206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50" y="1511194"/>
              <a:ext cx="2714625" cy="2028825"/>
            </a:xfrm>
            <a:prstGeom prst="rect">
              <a:avLst/>
            </a:prstGeom>
          </p:spPr>
        </p:pic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67F2D75-15C4-E74F-12E3-0CC93D10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19" y="3856859"/>
            <a:ext cx="4940299" cy="27789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D0CCF7-54AF-0CD7-A047-5B54A9DC879F}"/>
              </a:ext>
            </a:extLst>
          </p:cNvPr>
          <p:cNvSpPr txBox="1"/>
          <p:nvPr/>
        </p:nvSpPr>
        <p:spPr>
          <a:xfrm>
            <a:off x="1084654" y="2324703"/>
            <a:ext cx="4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tx2"/>
                </a:solidFill>
                <a:latin typeface="Moscow Sans Regular" panose="020B0503030702020504" pitchFamily="34" charset="-52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5937B0-768C-A94B-FA1F-7CF649323B06}"/>
              </a:ext>
            </a:extLst>
          </p:cNvPr>
          <p:cNvSpPr txBox="1"/>
          <p:nvPr/>
        </p:nvSpPr>
        <p:spPr>
          <a:xfrm>
            <a:off x="1084654" y="4953930"/>
            <a:ext cx="4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tx2"/>
                </a:solidFill>
                <a:latin typeface="Moscow Sans Regular" panose="020B0503030702020504" pitchFamily="34" charset="-52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7418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580424-58A2-45FA-C52D-474D68014685}"/>
              </a:ext>
            </a:extLst>
          </p:cNvPr>
          <p:cNvSpPr/>
          <p:nvPr/>
        </p:nvSpPr>
        <p:spPr>
          <a:xfrm flipV="1">
            <a:off x="4168590" y="1495117"/>
            <a:ext cx="4738344" cy="1157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7EFEC-AECF-99E1-723E-84213DF8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7877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Moscow Sans Regular" panose="020B0503030702020504" pitchFamily="34" charset="-52"/>
              </a:rPr>
              <a:t>Готовьтесь с удовольствием!</a:t>
            </a:r>
            <a:endParaRPr lang="ru-RU" dirty="0">
              <a:latin typeface="Moscow Sans Regular" panose="020B0503030702020504" pitchFamily="34" charset="-52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A63C47-22CE-C401-8EB2-BA2A68F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8C9188-9CB5-4780-934B-F22943D9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2981037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7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125</Words>
  <Application>Microsoft Office PowerPoint</Application>
  <PresentationFormat>Широкоэкранный</PresentationFormat>
  <Paragraphs>55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Arial</vt:lpstr>
      <vt:lpstr>Wingdings</vt:lpstr>
      <vt:lpstr>Moscow Sans Regular</vt:lpstr>
      <vt:lpstr>Calibri</vt:lpstr>
      <vt:lpstr>SamsungOne 450C</vt:lpstr>
      <vt:lpstr>SamsungOne 800C</vt:lpstr>
      <vt:lpstr>Samsung IT School White</vt:lpstr>
      <vt:lpstr>Samsung IT School En</vt:lpstr>
      <vt:lpstr>Samsung IT School White En</vt:lpstr>
      <vt:lpstr>Тренажёр ПДД</vt:lpstr>
      <vt:lpstr>Презентация PowerPoint</vt:lpstr>
      <vt:lpstr>Целевая аудитория</vt:lpstr>
      <vt:lpstr>Отличия от конкурентов</vt:lpstr>
      <vt:lpstr>Презентация PowerPoint</vt:lpstr>
      <vt:lpstr>Презентация PowerPoint</vt:lpstr>
      <vt:lpstr>Дальнейшее развитие</vt:lpstr>
      <vt:lpstr>Готовьтесь с удовольствием!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Артур Минеев</cp:lastModifiedBy>
  <cp:revision>64</cp:revision>
  <dcterms:created xsi:type="dcterms:W3CDTF">2020-05-25T08:37:09Z</dcterms:created>
  <dcterms:modified xsi:type="dcterms:W3CDTF">2022-07-04T12:27:06Z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